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9" r:id="rId4"/>
    <p:sldId id="260" r:id="rId5"/>
    <p:sldId id="1779" r:id="rId6"/>
    <p:sldId id="265" r:id="rId7"/>
    <p:sldId id="261" r:id="rId8"/>
    <p:sldId id="262" r:id="rId9"/>
    <p:sldId id="263" r:id="rId10"/>
    <p:sldId id="266" r:id="rId11"/>
    <p:sldId id="270" r:id="rId12"/>
    <p:sldId id="267" r:id="rId13"/>
    <p:sldId id="269" r:id="rId14"/>
    <p:sldId id="268" r:id="rId15"/>
    <p:sldId id="272" r:id="rId16"/>
    <p:sldId id="271" r:id="rId17"/>
    <p:sldId id="274" r:id="rId18"/>
    <p:sldId id="276" r:id="rId19"/>
    <p:sldId id="277" r:id="rId20"/>
    <p:sldId id="273" r:id="rId21"/>
    <p:sldId id="284" r:id="rId22"/>
    <p:sldId id="275" r:id="rId23"/>
    <p:sldId id="282" r:id="rId24"/>
    <p:sldId id="283" r:id="rId25"/>
    <p:sldId id="1781" r:id="rId26"/>
    <p:sldId id="278" r:id="rId27"/>
    <p:sldId id="281" r:id="rId28"/>
    <p:sldId id="279" r:id="rId29"/>
    <p:sldId id="264" r:id="rId30"/>
    <p:sldId id="1780" r:id="rId31"/>
  </p:sldIdLst>
  <p:sldSz cx="18288000" cy="10287000"/>
  <p:notesSz cx="6858000" cy="9144000"/>
  <p:embeddedFontLst>
    <p:embeddedFont>
      <p:font typeface="Abadi" panose="020B060402010402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Dubai Medium" panose="020B0503030403030204" pitchFamily="34" charset="-78"/>
      <p:regular r:id="rId44"/>
    </p:embeddedFont>
    <p:embeddedFont>
      <p:font typeface="Tahoma" panose="020B0604030504040204" pitchFamily="34" charset="0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5"/>
            <a:ext cx="7772401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10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69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1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1" cy="15001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72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3712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0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1"/>
            <a:ext cx="4038600" cy="4525964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1"/>
            <a:ext cx="4038600" cy="4525964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48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6" indent="0">
              <a:buNone/>
              <a:defRPr sz="2000" b="1"/>
            </a:lvl2pPr>
            <a:lvl3pPr marL="914172" indent="0">
              <a:buNone/>
              <a:defRPr sz="1800" b="1"/>
            </a:lvl3pPr>
            <a:lvl4pPr marL="1371257" indent="0">
              <a:buNone/>
              <a:defRPr sz="1599" b="1"/>
            </a:lvl4pPr>
            <a:lvl5pPr marL="1828343" indent="0">
              <a:buNone/>
              <a:defRPr sz="1599" b="1"/>
            </a:lvl5pPr>
            <a:lvl6pPr marL="2285429" indent="0">
              <a:buNone/>
              <a:defRPr sz="1599" b="1"/>
            </a:lvl6pPr>
            <a:lvl7pPr marL="2742515" indent="0">
              <a:buNone/>
              <a:defRPr sz="1599" b="1"/>
            </a:lvl7pPr>
            <a:lvl8pPr marL="3199601" indent="0">
              <a:buNone/>
              <a:defRPr sz="1599" b="1"/>
            </a:lvl8pPr>
            <a:lvl9pPr marL="3656685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6" indent="0">
              <a:buNone/>
              <a:defRPr sz="2000" b="1"/>
            </a:lvl2pPr>
            <a:lvl3pPr marL="914172" indent="0">
              <a:buNone/>
              <a:defRPr sz="1800" b="1"/>
            </a:lvl3pPr>
            <a:lvl4pPr marL="1371257" indent="0">
              <a:buNone/>
              <a:defRPr sz="1599" b="1"/>
            </a:lvl4pPr>
            <a:lvl5pPr marL="1828343" indent="0">
              <a:buNone/>
              <a:defRPr sz="1599" b="1"/>
            </a:lvl5pPr>
            <a:lvl6pPr marL="2285429" indent="0">
              <a:buNone/>
              <a:defRPr sz="1599" b="1"/>
            </a:lvl6pPr>
            <a:lvl7pPr marL="2742515" indent="0">
              <a:buNone/>
              <a:defRPr sz="1599" b="1"/>
            </a:lvl7pPr>
            <a:lvl8pPr marL="3199601" indent="0">
              <a:buNone/>
              <a:defRPr sz="1599" b="1"/>
            </a:lvl8pPr>
            <a:lvl9pPr marL="3656685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2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14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94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6" indent="0">
              <a:buNone/>
              <a:defRPr sz="1200"/>
            </a:lvl2pPr>
            <a:lvl3pPr marL="914172" indent="0">
              <a:buNone/>
              <a:defRPr sz="1001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5" indent="0">
              <a:buNone/>
              <a:defRPr sz="900"/>
            </a:lvl7pPr>
            <a:lvl8pPr marL="3199601" indent="0">
              <a:buNone/>
              <a:defRPr sz="900"/>
            </a:lvl8pPr>
            <a:lvl9pPr marL="365668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4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7" y="4800601"/>
            <a:ext cx="5486401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7" y="612776"/>
            <a:ext cx="5486401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6" indent="0">
              <a:buNone/>
              <a:defRPr sz="2799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5" indent="0">
              <a:buNone/>
              <a:defRPr sz="2000"/>
            </a:lvl7pPr>
            <a:lvl8pPr marL="3199601" indent="0">
              <a:buNone/>
              <a:defRPr sz="2000"/>
            </a:lvl8pPr>
            <a:lvl9pPr marL="365668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7" y="5367338"/>
            <a:ext cx="5486401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086" indent="0">
              <a:buNone/>
              <a:defRPr sz="1200"/>
            </a:lvl2pPr>
            <a:lvl3pPr marL="914172" indent="0">
              <a:buNone/>
              <a:defRPr sz="1001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5" indent="0">
              <a:buNone/>
              <a:defRPr sz="900"/>
            </a:lvl7pPr>
            <a:lvl8pPr marL="3199601" indent="0">
              <a:buNone/>
              <a:defRPr sz="900"/>
            </a:lvl8pPr>
            <a:lvl9pPr marL="365668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5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07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9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9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144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6765-4154-4F1F-84F9-C73477114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006BA-67F0-451F-BD53-3A38C0A8D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74AA7-8757-4EB6-84D5-0829EC2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8AC61-0AC3-4C2B-95BD-7F14FBEC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DCB8-E709-425D-B6C3-D5E7879B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94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51E2-6FA2-4094-8070-C183360F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7126-8280-48BB-BBA0-C03952E9E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E4E1-D111-42F7-8E2E-B520C3B5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AEF3-40DB-49FF-BF04-1A922BCF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DA2A9-FAD4-41B7-B904-7AADFEAC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99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4912-09BE-4FF6-9D7E-D4780203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FADD8-0AAD-4FE9-A66C-A8E8EBB9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5D745-4999-4673-A49C-598F6B9D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B38D-6811-4D27-B00C-100AE5AE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2BF28-AAC5-4621-9E5F-3E558DFA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8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484B-BDF7-4326-A0A6-332CB8C4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FE81-D27D-4D5B-A0A0-FD87681CC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8325E-FA52-4E61-A6BA-CB3D92785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7AA92-C4CA-49A8-A092-1413F312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DAEDC-7C0F-478F-9BEA-FF94B593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A8E3D-7A2B-4E10-A748-86C46B0A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637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0DBF-7929-413D-94F6-EBFC3902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45C1E-A665-4F2B-AB13-A2BC64DE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93C92-0CEF-427C-8CF6-411CD371A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BBE094-CD5F-456F-A192-F886496B1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39C8B-0B4C-424B-90D6-A81F5D479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5FF2C-BC43-4906-ADB6-760DB65C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DAE691-E70D-480D-85DC-0F1F48B9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33A65-10BD-4E3A-BBC4-6273341C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3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DCB3-7B04-4E50-9F75-67D69187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BE81D-73DC-4386-9D27-1FF57D9B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9052A-7962-4E36-B9CF-23BB6F01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F9B81-04FF-47E9-B112-1F9B59B3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3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61CE23-8F92-4C39-B433-78481C05C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53516-8D0B-4B57-BD8C-8662C04B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15009-F4BB-4B95-856D-0461BB70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4669-6BCB-4128-8D09-89B0BEF2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9CFF-F6A3-4887-9683-432F24F51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3514-EF68-44BA-B56A-D95E26EE0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1DC7E-32DD-4C1C-8281-7B3BBADC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D5897-B691-43A1-92ED-1B556150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0DD63-2AA4-4A76-BBC7-71B4040A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086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91A2-6999-41BB-B82B-A9066922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0F2CFF-7892-43C2-B70B-8822773AE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703A-94DE-4CBD-8D19-3914D16CC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8D62D-2193-4B85-B391-4D180425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A0E4D-B288-433C-889F-05C60A290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FD127-DD42-4F83-AD56-7FCBCABA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99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B0C3-C54A-437A-86DC-3F0B6651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FC224-2B3D-400C-833E-047167D0F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69AF2-A681-4B35-BAF0-C8003BA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8008D-4FA5-43D5-9C00-66E7CE17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2B2B6-78AD-46FE-B56F-45BF2447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3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68A95-EC75-4328-83DD-AC4D2494E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61ED7-1309-4C2E-A81A-CC3938659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5A2E2-F0F6-435E-A3BF-676A3F83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50972-7228-40CE-8630-F7F04ECC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CFE61-1758-4265-BC80-6A6C622A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3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199" y="6356351"/>
            <a:ext cx="2133601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199" y="6356351"/>
            <a:ext cx="2133601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17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5" indent="-342815" algn="l" defTabSz="91417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4" indent="-285678" algn="l" defTabSz="914172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3" algn="l" defTabSz="91417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4" indent="-228543" algn="l" defTabSz="91417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5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1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EB399-F4B4-4AD2-913E-8875167B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0D28-FCAF-4485-9F13-5D014D24B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7273A-7187-4C41-9F78-D45F1C021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0E373-A6CB-4B2C-89FF-1EEF4673720A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5FBD7-0F01-45E7-B93A-8C1FCBD2C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6A45C-0788-4B58-87E0-0196073CB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36BDB-919B-4892-ADB6-F5923660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nuget/install-nuget-client-tools#nugetexe-cli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s://my.eventraft.com/psconfasia19" TargetMode="Externa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3200400" y="1943100"/>
            <a:ext cx="118872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400" dirty="0">
                <a:latin typeface="Dubai Medium" panose="020B0604020202020204" pitchFamily="34" charset="-78"/>
                <a:cs typeface="Dubai Medium" panose="020B0604020202020204" pitchFamily="34" charset="-78"/>
              </a:rPr>
              <a:t>Tools &amp; Cattle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2171700" y="3481983"/>
            <a:ext cx="1394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Dubai Medium" panose="020B0604020202020204" pitchFamily="34" charset="-78"/>
                <a:cs typeface="Dubai Medium" panose="020B0604020202020204" pitchFamily="34" charset="-78"/>
              </a:rPr>
              <a:t>One way of doing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1E100-57A4-1E48-9353-B6E22E475C52}"/>
              </a:ext>
            </a:extLst>
          </p:cNvPr>
          <p:cNvSpPr txBox="1"/>
          <p:nvPr/>
        </p:nvSpPr>
        <p:spPr>
          <a:xfrm>
            <a:off x="5524288" y="6591300"/>
            <a:ext cx="7239424" cy="13231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448"/>
            <a:r>
              <a:rPr lang="en-US" sz="3999" dirty="0">
                <a:solidFill>
                  <a:prstClr val="black"/>
                </a:solidFill>
                <a:cs typeface="Dubai Medium"/>
              </a:rPr>
              <a:t>Luc </a:t>
            </a:r>
            <a:r>
              <a:rPr lang="en-US" sz="3999" dirty="0" err="1">
                <a:solidFill>
                  <a:prstClr val="black"/>
                </a:solidFill>
                <a:cs typeface="Dubai Medium"/>
              </a:rPr>
              <a:t>Dekens</a:t>
            </a:r>
            <a:endParaRPr lang="en-US" sz="3999" dirty="0">
              <a:solidFill>
                <a:prstClr val="black"/>
              </a:solidFill>
              <a:cs typeface="Dubai Medium"/>
            </a:endParaRPr>
          </a:p>
          <a:p>
            <a:pPr algn="ctr" defTabSz="609448"/>
            <a:r>
              <a:rPr lang="en-US" sz="3999" dirty="0">
                <a:solidFill>
                  <a:prstClr val="black"/>
                </a:solidFill>
                <a:cs typeface="Dubai Medium"/>
              </a:rPr>
              <a:t>Kyle Ruddy</a:t>
            </a:r>
            <a:endParaRPr lang="en-US" sz="1200" dirty="0">
              <a:solidFill>
                <a:prstClr val="white">
                  <a:lumMod val="50000"/>
                </a:prstClr>
              </a:solidFill>
              <a:cs typeface="Dubai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3D45E91-C281-49E4-BDC4-05093DB03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95500"/>
            <a:ext cx="16687800" cy="701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sInvoke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3600" dirty="0">
                <a:solidFill>
                  <a:srgbClr val="FF4500"/>
                </a:solidFill>
                <a:latin typeface="Consolas" panose="020B0609020204030204" pitchFamily="49" charset="0"/>
              </a:rPr>
              <a:t>VM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vm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ScriptType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bash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ScriptText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 err="1">
                <a:solidFill>
                  <a:srgbClr val="8B0000"/>
                </a:solidFill>
                <a:latin typeface="Consolas" panose="020B0609020204030204" pitchFamily="49" charset="0"/>
              </a:rPr>
              <a:t>whoami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GuestCredential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>
                <a:solidFill>
                  <a:srgbClr val="FF4500"/>
                </a:solidFill>
                <a:latin typeface="Consolas" panose="020B0609020204030204" pitchFamily="49" charset="0"/>
              </a:rPr>
              <a:t>cred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Invoke-</a:t>
            </a:r>
            <a:r>
              <a:rPr lang="en-US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VMScript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sInvoke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82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4261-E328-4B2F-B10F-E66E086C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The chicken &amp; the egg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010D1-9921-4C99-97D0-4A3DC8D9B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6500"/>
            <a:ext cx="12039600" cy="5486400"/>
          </a:xfrm>
        </p:spPr>
        <p:txBody>
          <a:bodyPr>
            <a:normAutofit/>
          </a:bodyPr>
          <a:lstStyle/>
          <a:p>
            <a:r>
              <a:rPr lang="en-US" sz="3600" dirty="0"/>
              <a:t>Photon OS requires immediate password change</a:t>
            </a:r>
          </a:p>
          <a:p>
            <a:r>
              <a:rPr lang="en-US" sz="3600" dirty="0"/>
              <a:t>Blocks use of Invoke-</a:t>
            </a:r>
            <a:r>
              <a:rPr lang="en-US" sz="3600" dirty="0" err="1"/>
              <a:t>VMScript</a:t>
            </a:r>
            <a:endParaRPr lang="en-US" sz="3600" dirty="0"/>
          </a:p>
          <a:p>
            <a:r>
              <a:rPr lang="en-US" sz="3600" dirty="0"/>
              <a:t>Solution:</a:t>
            </a:r>
          </a:p>
          <a:p>
            <a:pPr lvl="1"/>
            <a:r>
              <a:rPr lang="en-US" sz="3200" dirty="0"/>
              <a:t>Emulate keyboard</a:t>
            </a:r>
          </a:p>
          <a:p>
            <a:pPr lvl="1"/>
            <a:r>
              <a:rPr lang="en-US" sz="3200" dirty="0"/>
              <a:t>William Lam’s Set-</a:t>
            </a:r>
            <a:r>
              <a:rPr lang="en-US" sz="3200" dirty="0" err="1"/>
              <a:t>VMKeystrokes</a:t>
            </a:r>
            <a:r>
              <a:rPr lang="en-US" sz="3200" dirty="0"/>
              <a:t> function</a:t>
            </a:r>
          </a:p>
          <a:p>
            <a:pPr lvl="1"/>
            <a:r>
              <a:rPr lang="en-US" sz="3200" dirty="0"/>
              <a:t>API: </a:t>
            </a:r>
            <a:r>
              <a:rPr lang="en-US" sz="3200" dirty="0" err="1"/>
              <a:t>PutUsbScanCodes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09280-0694-470F-A37F-0ABA9B9E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438900"/>
            <a:ext cx="10210800" cy="3071173"/>
          </a:xfrm>
          <a:prstGeom prst="rect">
            <a:avLst/>
          </a:prstGeom>
          <a:ln w="57150">
            <a:solidFill>
              <a:srgbClr val="FF0000"/>
            </a:solidFill>
            <a:prstDash val="solid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C0A800-57A7-4260-9C22-2BB3338E3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1414766"/>
            <a:ext cx="5771429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4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F9F76F-8BE7-493B-88DA-0D225F84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6687800" cy="7010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Set-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VMKeystrokes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VMName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rgbClr val="FF4500"/>
                </a:solidFill>
                <a:latin typeface="Consolas" panose="020B0609020204030204" pitchFamily="49" charset="0"/>
              </a:rPr>
              <a:t>VM.Name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StringInput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Consolas" panose="020B0609020204030204" pitchFamily="49" charset="0"/>
              </a:rPr>
              <a:t>root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ReturnCarriage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Out-Null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Start-Sleep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800080"/>
                </a:solidFill>
                <a:latin typeface="Consolas" panose="020B0609020204030204" pitchFamily="49" charset="0"/>
              </a:rPr>
              <a:t>1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Set-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VMKeystrokes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VMName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rgbClr val="FF4500"/>
                </a:solidFill>
                <a:latin typeface="Consolas" panose="020B0609020204030204" pitchFamily="49" charset="0"/>
              </a:rPr>
              <a:t>VM.Name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StringInput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Consolas" panose="020B0609020204030204" pitchFamily="49" charset="0"/>
              </a:rPr>
              <a:t>changeme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ReturnCarriage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Out-Null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Start-Sleep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800080"/>
                </a:solidFill>
                <a:latin typeface="Consolas" panose="020B0609020204030204" pitchFamily="49" charset="0"/>
              </a:rPr>
              <a:t>1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Set-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VMKeystrokes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VMName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rgbClr val="FF4500"/>
                </a:solidFill>
                <a:latin typeface="Consolas" panose="020B0609020204030204" pitchFamily="49" charset="0"/>
              </a:rPr>
              <a:t>VM.Name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StringInput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 err="1">
                <a:solidFill>
                  <a:srgbClr val="8B0000"/>
                </a:solidFill>
                <a:latin typeface="Consolas" panose="020B0609020204030204" pitchFamily="49" charset="0"/>
              </a:rPr>
              <a:t>changeme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ReturnCarriage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Out-Null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Start-Sleep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800080"/>
                </a:solidFill>
                <a:latin typeface="Consolas" panose="020B0609020204030204" pitchFamily="49" charset="0"/>
              </a:rPr>
              <a:t>1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Set-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VMKeystrokes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VMName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rgbClr val="FF4500"/>
                </a:solidFill>
                <a:latin typeface="Consolas" panose="020B0609020204030204" pitchFamily="49" charset="0"/>
              </a:rPr>
              <a:t>VM.Name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StringInput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Consolas" panose="020B0609020204030204" pitchFamily="49" charset="0"/>
              </a:rPr>
              <a:t>VMware1!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ReturnCarriage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Out-Null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Start-Sleep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800080"/>
                </a:solidFill>
                <a:latin typeface="Consolas" panose="020B0609020204030204" pitchFamily="49" charset="0"/>
              </a:rPr>
              <a:t>1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Set-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VMKeystrokes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VMName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rgbClr val="FF4500"/>
                </a:solidFill>
                <a:latin typeface="Consolas" panose="020B0609020204030204" pitchFamily="49" charset="0"/>
              </a:rPr>
              <a:t>VM.Name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StringInput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Consolas" panose="020B0609020204030204" pitchFamily="49" charset="0"/>
              </a:rPr>
              <a:t>VMware1!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ReturnCarriage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Out-Null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Start-Sleep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800080"/>
                </a:solidFill>
                <a:latin typeface="Consolas" panose="020B0609020204030204" pitchFamily="49" charset="0"/>
              </a:rPr>
              <a:t>1</a:t>
            </a: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Set-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VMKeystrokes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VMName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rgbClr val="FF4500"/>
                </a:solidFill>
                <a:latin typeface="Consolas" panose="020B0609020204030204" pitchFamily="49" charset="0"/>
              </a:rPr>
              <a:t>VM.Name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StringInput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8B0000"/>
                </a:solidFill>
                <a:latin typeface="Consolas" panose="020B0609020204030204" pitchFamily="49" charset="0"/>
              </a:rPr>
              <a:t>exit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ReturnCarriage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A9A9A9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Out-Null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AE71-C249-4094-92CC-1F033607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Linux code &amp; Invoke-</a:t>
            </a:r>
            <a:r>
              <a:rPr lang="en-US" dirty="0" err="1"/>
              <a:t>VMScript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E01B1-A65A-4F74-9F52-C22309AF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57500"/>
            <a:ext cx="10134600" cy="6477000"/>
          </a:xfrm>
        </p:spPr>
        <p:txBody>
          <a:bodyPr>
            <a:normAutofit/>
          </a:bodyPr>
          <a:lstStyle/>
          <a:p>
            <a:r>
              <a:rPr lang="en-US" dirty="0"/>
              <a:t>Developed pre-PS Core</a:t>
            </a:r>
          </a:p>
          <a:p>
            <a:pPr lvl="1"/>
            <a:r>
              <a:rPr lang="en-US" sz="3200" dirty="0"/>
              <a:t>Windows!</a:t>
            </a:r>
          </a:p>
          <a:p>
            <a:r>
              <a:rPr lang="en-US" dirty="0"/>
              <a:t>Limited Linux functionality</a:t>
            </a:r>
          </a:p>
          <a:p>
            <a:pPr lvl="1"/>
            <a:r>
              <a:rPr lang="en-US" sz="3200" dirty="0"/>
              <a:t>No she-bang support (#!/</a:t>
            </a:r>
            <a:r>
              <a:rPr lang="en-US" sz="3200" dirty="0" err="1"/>
              <a:t>usr</a:t>
            </a:r>
            <a:r>
              <a:rPr lang="en-US" sz="3200" dirty="0"/>
              <a:t>/bin/env bash)</a:t>
            </a:r>
          </a:p>
          <a:p>
            <a:pPr lvl="1"/>
            <a:r>
              <a:rPr lang="en-US" sz="3200" dirty="0"/>
              <a:t>No here document support</a:t>
            </a:r>
          </a:p>
          <a:p>
            <a:pPr lvl="1"/>
            <a:r>
              <a:rPr lang="en-US" sz="3200" dirty="0"/>
              <a:t>Limited size for bash (+/- 2600 chars)</a:t>
            </a:r>
          </a:p>
          <a:p>
            <a:r>
              <a:rPr lang="en-US" dirty="0"/>
              <a:t>Invoke-</a:t>
            </a:r>
            <a:r>
              <a:rPr lang="en-US" dirty="0" err="1"/>
              <a:t>VMScriptPlus</a:t>
            </a:r>
            <a:r>
              <a:rPr lang="en-US" dirty="0"/>
              <a:t> function</a:t>
            </a:r>
          </a:p>
          <a:p>
            <a:pPr lvl="1"/>
            <a:r>
              <a:rPr lang="en-US" sz="3200" dirty="0"/>
              <a:t>lucd.info</a:t>
            </a:r>
          </a:p>
          <a:p>
            <a:pPr lvl="1"/>
            <a:r>
              <a:rPr lang="en-US" sz="3200" dirty="0"/>
              <a:t>PS Core support</a:t>
            </a:r>
          </a:p>
          <a:p>
            <a:pPr lvl="1"/>
            <a:r>
              <a:rPr lang="en-US" sz="3200" dirty="0"/>
              <a:t>Side-by-side support</a:t>
            </a:r>
          </a:p>
          <a:p>
            <a:pPr lvl="1"/>
            <a:r>
              <a:rPr lang="en-US" sz="3200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730AC-D022-4CA6-BFBA-44B0B29E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095500"/>
            <a:ext cx="7847847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7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54F337-6DBD-444A-8CC9-BA308D801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3500"/>
            <a:ext cx="16687800" cy="800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>
                <a:solidFill>
                  <a:srgbClr val="FF4500"/>
                </a:solidFill>
                <a:latin typeface="Consolas" panose="020B0609020204030204" pitchFamily="49" charset="0"/>
              </a:rPr>
              <a:t>code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@'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 err="1">
                <a:solidFill>
                  <a:srgbClr val="8B0000"/>
                </a:solidFill>
                <a:latin typeface="Consolas" panose="020B0609020204030204" pitchFamily="49" charset="0"/>
              </a:rPr>
              <a:t>tdnf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 update open-</a:t>
            </a:r>
            <a:r>
              <a:rPr lang="en-US" sz="3600" dirty="0" err="1">
                <a:solidFill>
                  <a:srgbClr val="8B0000"/>
                </a:solidFill>
                <a:latin typeface="Consolas" panose="020B0609020204030204" pitchFamily="49" charset="0"/>
              </a:rPr>
              <a:t>vm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-tools -y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/bin/</a:t>
            </a:r>
            <a:r>
              <a:rPr lang="en-US" sz="3600" dirty="0" err="1">
                <a:solidFill>
                  <a:srgbClr val="8B0000"/>
                </a:solidFill>
                <a:latin typeface="Consolas" panose="020B0609020204030204" pitchFamily="49" charset="0"/>
              </a:rPr>
              <a:t>vmware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-toolbox-</a:t>
            </a:r>
            <a:r>
              <a:rPr lang="en-US" sz="3600" dirty="0" err="1">
                <a:solidFill>
                  <a:srgbClr val="8B0000"/>
                </a:solidFill>
                <a:latin typeface="Consolas" panose="020B0609020204030204" pitchFamily="49" charset="0"/>
              </a:rPr>
              <a:t>cmd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 -v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'@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sInvoke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3600" dirty="0">
                <a:solidFill>
                  <a:srgbClr val="FF4500"/>
                </a:solidFill>
                <a:latin typeface="Consolas" panose="020B0609020204030204" pitchFamily="49" charset="0"/>
              </a:rPr>
              <a:t>VM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vm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GuestCredential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>
                <a:solidFill>
                  <a:srgbClr val="FF4500"/>
                </a:solidFill>
                <a:latin typeface="Consolas" panose="020B0609020204030204" pitchFamily="49" charset="0"/>
              </a:rPr>
              <a:t>cred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ScriptType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bash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ScriptText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>
                <a:solidFill>
                  <a:srgbClr val="FF4500"/>
                </a:solidFill>
                <a:latin typeface="Consolas" panose="020B0609020204030204" pitchFamily="49" charset="0"/>
              </a:rPr>
              <a:t>code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GuestOSType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Linux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Invoke-</a:t>
            </a:r>
            <a:r>
              <a:rPr lang="en-US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VMScriptPlus</a:t>
            </a:r>
            <a:r>
              <a:rPr lang="en-US" sz="3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3600" dirty="0" err="1">
                <a:solidFill>
                  <a:srgbClr val="FF4500"/>
                </a:solidFill>
                <a:latin typeface="Consolas" panose="020B0609020204030204" pitchFamily="49" charset="0"/>
              </a:rPr>
              <a:t>sInvoke</a:t>
            </a:r>
            <a:endParaRPr lang="en-US" sz="3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2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513F-0252-49B4-BC19-41ABC0A6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Cloud friendly?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ED8A-E953-4F5C-9185-CD2B1A6F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38500"/>
            <a:ext cx="9144000" cy="4525963"/>
          </a:xfrm>
        </p:spPr>
        <p:txBody>
          <a:bodyPr>
            <a:normAutofit/>
          </a:bodyPr>
          <a:lstStyle/>
          <a:p>
            <a:r>
              <a:rPr lang="en-US" sz="3600" dirty="0" err="1"/>
              <a:t>Customisation</a:t>
            </a:r>
            <a:r>
              <a:rPr lang="en-US" sz="3600" dirty="0"/>
              <a:t> scripts </a:t>
            </a:r>
            <a:r>
              <a:rPr lang="en-US" sz="3600" dirty="0">
                <a:sym typeface="Wingdings" panose="05000000000000000000" pitchFamily="2" charset="2"/>
              </a:rPr>
              <a:t> Not standardized</a:t>
            </a:r>
          </a:p>
          <a:p>
            <a:r>
              <a:rPr lang="en-US" sz="3600" dirty="0">
                <a:sym typeface="Wingdings" panose="05000000000000000000" pitchFamily="2" charset="2"/>
              </a:rPr>
              <a:t>Alternative: cloud-</a:t>
            </a:r>
            <a:r>
              <a:rPr lang="en-US" sz="3600" dirty="0" err="1">
                <a:sym typeface="Wingdings" panose="05000000000000000000" pitchFamily="2" charset="2"/>
              </a:rPr>
              <a:t>init</a:t>
            </a:r>
            <a:endParaRPr lang="en-US" sz="3600" dirty="0">
              <a:sym typeface="Wingdings" panose="05000000000000000000" pitchFamily="2" charset="2"/>
            </a:endParaRPr>
          </a:p>
          <a:p>
            <a:r>
              <a:rPr lang="en-US" sz="3600" dirty="0">
                <a:sym typeface="Wingdings" panose="05000000000000000000" pitchFamily="2" charset="2"/>
              </a:rPr>
              <a:t>Test with stand-alone </a:t>
            </a:r>
            <a:r>
              <a:rPr lang="en-US" sz="3600" dirty="0" err="1">
                <a:sym typeface="Wingdings" panose="05000000000000000000" pitchFamily="2" charset="2"/>
              </a:rPr>
              <a:t>datasource</a:t>
            </a:r>
            <a:endParaRPr lang="en-US" sz="3600" dirty="0">
              <a:sym typeface="Wingdings" panose="05000000000000000000" pitchFamily="2" charset="2"/>
            </a:endParaRPr>
          </a:p>
          <a:p>
            <a:r>
              <a:rPr lang="en-US" sz="3600" dirty="0">
                <a:sym typeface="Wingdings" panose="05000000000000000000" pitchFamily="2" charset="2"/>
              </a:rPr>
              <a:t>OVA + </a:t>
            </a:r>
            <a:r>
              <a:rPr lang="en-US" sz="3600" dirty="0" err="1">
                <a:sym typeface="Wingdings" panose="05000000000000000000" pitchFamily="2" charset="2"/>
              </a:rPr>
              <a:t>seed.iso</a:t>
            </a:r>
            <a:endParaRPr lang="en-US" sz="3600" dirty="0">
              <a:sym typeface="Wingdings" panose="05000000000000000000" pitchFamily="2" charset="2"/>
            </a:endParaRPr>
          </a:p>
          <a:p>
            <a:pPr lvl="1"/>
            <a:r>
              <a:rPr lang="en-US" sz="3200" dirty="0" err="1">
                <a:sym typeface="Wingdings" panose="05000000000000000000" pitchFamily="2" charset="2"/>
              </a:rPr>
              <a:t>Seed.iso</a:t>
            </a:r>
            <a:r>
              <a:rPr lang="en-US" sz="3200" dirty="0">
                <a:sym typeface="Wingdings" panose="05000000000000000000" pitchFamily="2" charset="2"/>
              </a:rPr>
              <a:t> requires </a:t>
            </a:r>
            <a:r>
              <a:rPr lang="en-US" sz="3200" dirty="0" err="1">
                <a:sym typeface="Wingdings" panose="05000000000000000000" pitchFamily="2" charset="2"/>
              </a:rPr>
              <a:t>mkisofs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Work Photon station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114C-C750-44A1-82F9-15C11370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552700"/>
            <a:ext cx="6085714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8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513F-0252-49B4-BC19-41ABC0A6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Root password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ED8A-E953-4F5C-9185-CD2B1A6F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38500"/>
            <a:ext cx="8229600" cy="1905000"/>
          </a:xfrm>
        </p:spPr>
        <p:txBody>
          <a:bodyPr>
            <a:normAutofit/>
          </a:bodyPr>
          <a:lstStyle/>
          <a:p>
            <a:r>
              <a:rPr lang="en-US" sz="4000" dirty="0"/>
              <a:t>The ‘normal’ way in cloud-</a:t>
            </a:r>
            <a:r>
              <a:rPr lang="en-US" sz="4000" dirty="0" err="1"/>
              <a:t>init</a:t>
            </a:r>
            <a:endParaRPr lang="en-US" sz="4000" dirty="0"/>
          </a:p>
          <a:p>
            <a:r>
              <a:rPr lang="en-US" sz="4000" dirty="0"/>
              <a:t>Known issue: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0897D-6926-45B5-B09B-92E7F93F88E0}"/>
              </a:ext>
            </a:extLst>
          </p:cNvPr>
          <p:cNvSpPr txBox="1"/>
          <p:nvPr/>
        </p:nvSpPr>
        <p:spPr>
          <a:xfrm>
            <a:off x="9601202" y="3009900"/>
            <a:ext cx="51815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006400"/>
                </a:solidFill>
                <a:latin typeface="Consolas" panose="020B0609020204030204" pitchFamily="49" charset="0"/>
              </a:rPr>
              <a:t>#cloud-config</a:t>
            </a:r>
            <a:endParaRPr lang="en-US" sz="3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8B0000"/>
                </a:solidFill>
                <a:latin typeface="Consolas" panose="020B0609020204030204" pitchFamily="49" charset="0"/>
              </a:rPr>
              <a:t>chpasswd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sz="3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3200" dirty="0">
                <a:solidFill>
                  <a:srgbClr val="8B0000"/>
                </a:solidFill>
                <a:latin typeface="Consolas" panose="020B0609020204030204" pitchFamily="49" charset="0"/>
              </a:rPr>
              <a:t>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3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200" dirty="0">
                <a:solidFill>
                  <a:srgbClr val="00008B"/>
                </a:solidFill>
                <a:latin typeface="Consolas" panose="020B0609020204030204" pitchFamily="49" charset="0"/>
              </a:rPr>
              <a:t>|</a:t>
            </a:r>
            <a:endParaRPr lang="en-US" sz="3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Consolas" panose="020B0609020204030204" pitchFamily="49" charset="0"/>
              </a:rPr>
              <a:t>     </a:t>
            </a:r>
            <a:r>
              <a:rPr lang="en-US" sz="3200" dirty="0" err="1">
                <a:solidFill>
                  <a:srgbClr val="8B0000"/>
                </a:solidFill>
                <a:latin typeface="Consolas" panose="020B0609020204030204" pitchFamily="49" charset="0"/>
              </a:rPr>
              <a:t>root:password</a:t>
            </a:r>
            <a:endParaRPr lang="en-US" sz="3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3200" dirty="0">
                <a:solidFill>
                  <a:srgbClr val="8B0000"/>
                </a:solidFill>
                <a:latin typeface="Consolas" panose="020B0609020204030204" pitchFamily="49" charset="0"/>
              </a:rPr>
              <a:t>expire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3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3200" dirty="0">
                <a:solidFill>
                  <a:srgbClr val="008080"/>
                </a:solidFill>
                <a:latin typeface="Consolas" panose="020B0609020204030204" pitchFamily="49" charset="0"/>
              </a:rPr>
              <a:t>False</a:t>
            </a:r>
            <a:endParaRPr lang="en-US" sz="32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F1D01-F217-4AFE-B33E-037CFAB3A08D}"/>
              </a:ext>
            </a:extLst>
          </p:cNvPr>
          <p:cNvSpPr txBox="1"/>
          <p:nvPr/>
        </p:nvSpPr>
        <p:spPr>
          <a:xfrm>
            <a:off x="457200" y="6819900"/>
            <a:ext cx="17145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2019-09-14 13:46:56,169 - helpers.py[DEBUG]: Running config-users-groups using lock (&lt;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FileLock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using file '/var/lib/cloud/instances/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iid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-none/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sem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config_users_groups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'&gt;)</a:t>
            </a:r>
          </a:p>
          <a:p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2019-09-14 13:46:56,169 - __init__.py[INFO]: </a:t>
            </a:r>
            <a:r>
              <a:rPr lang="en-US" sz="13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User root already exists, skipping.</a:t>
            </a:r>
          </a:p>
          <a:p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2019-09-14 13:46:56,169 - handlers.py[DEBUG]: finish: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-network/config-users-groups: SUCCESS: config-users-groups ran successfully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3A6F6-91E9-43C9-809B-813CD70F547B}"/>
              </a:ext>
            </a:extLst>
          </p:cNvPr>
          <p:cNvSpPr txBox="1"/>
          <p:nvPr/>
        </p:nvSpPr>
        <p:spPr>
          <a:xfrm>
            <a:off x="4610100" y="8183077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User root already exists, skipping.</a:t>
            </a:r>
          </a:p>
        </p:txBody>
      </p:sp>
    </p:spTree>
    <p:extLst>
      <p:ext uri="{BB962C8B-B14F-4D97-AF65-F5344CB8AC3E}">
        <p14:creationId xmlns:p14="http://schemas.microsoft.com/office/powerpoint/2010/main" val="1226688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4F83-1CFA-48F7-9E8C-535B4813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Keystrokes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9DD4-B0CF-4CBE-B910-E8160379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38500"/>
            <a:ext cx="15468600" cy="5334000"/>
          </a:xfrm>
        </p:spPr>
        <p:txBody>
          <a:bodyPr>
            <a:normAutofit/>
          </a:bodyPr>
          <a:lstStyle/>
          <a:p>
            <a:r>
              <a:rPr lang="en-US" sz="4500" dirty="0"/>
              <a:t>Deploy OVA</a:t>
            </a:r>
          </a:p>
          <a:p>
            <a:r>
              <a:rPr lang="en-US" sz="4500" dirty="0"/>
              <a:t>Use William’s Set-</a:t>
            </a:r>
            <a:r>
              <a:rPr lang="en-US" sz="4500" dirty="0" err="1"/>
              <a:t>VMKeyStrokes</a:t>
            </a:r>
            <a:endParaRPr lang="en-US" sz="4500" dirty="0"/>
          </a:p>
          <a:p>
            <a:r>
              <a:rPr lang="en-US" sz="4500" dirty="0"/>
              <a:t> Attach </a:t>
            </a:r>
            <a:r>
              <a:rPr lang="en-US" sz="4500" dirty="0" err="1"/>
              <a:t>seed.iso</a:t>
            </a:r>
            <a:endParaRPr lang="en-US" sz="4500" dirty="0"/>
          </a:p>
          <a:p>
            <a:r>
              <a:rPr lang="en-US" sz="4500" dirty="0"/>
              <a:t>Reboot (triggers cloud-</a:t>
            </a:r>
            <a:r>
              <a:rPr lang="en-US" sz="4500" dirty="0" err="1"/>
              <a:t>init</a:t>
            </a:r>
            <a:r>
              <a:rPr lang="en-US" sz="4500" dirty="0"/>
              <a:t>)</a:t>
            </a:r>
          </a:p>
          <a:p>
            <a:endParaRPr lang="en-US" sz="45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6314A-2374-459E-B06A-1F55F936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676400"/>
            <a:ext cx="6866667" cy="7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7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ABCE-D704-4A33-B9D7-2C1247C8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The PS Core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786B-AE7D-4A34-9A7A-DDF4AFF9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38500"/>
            <a:ext cx="9601200" cy="586740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Package in </a:t>
            </a:r>
            <a:r>
              <a:rPr lang="en-US" sz="3600" dirty="0" err="1"/>
              <a:t>tdnf</a:t>
            </a:r>
            <a:r>
              <a:rPr lang="en-US" sz="3600" dirty="0"/>
              <a:t> for ‘</a:t>
            </a:r>
            <a:r>
              <a:rPr lang="en-US" sz="3600" dirty="0" err="1"/>
              <a:t>powershell</a:t>
            </a:r>
            <a:r>
              <a:rPr lang="en-US" sz="3600" dirty="0"/>
              <a:t>’</a:t>
            </a:r>
          </a:p>
          <a:p>
            <a:pPr lvl="1"/>
            <a:r>
              <a:rPr lang="en-US" sz="3200" dirty="0"/>
              <a:t>Version 6.1.0</a:t>
            </a:r>
          </a:p>
          <a:p>
            <a:pPr lvl="1"/>
            <a:r>
              <a:rPr lang="en-US" sz="3200" dirty="0"/>
              <a:t>Limited set of modules</a:t>
            </a:r>
          </a:p>
          <a:p>
            <a:pPr lvl="1"/>
            <a:r>
              <a:rPr lang="en-US" sz="3200" dirty="0"/>
              <a:t>No way to install modules</a:t>
            </a:r>
          </a:p>
          <a:p>
            <a:r>
              <a:rPr lang="en-US" sz="3600" dirty="0"/>
              <a:t>Alternative: install tar from MSFT repo</a:t>
            </a:r>
          </a:p>
          <a:p>
            <a:pPr lvl="1"/>
            <a:r>
              <a:rPr lang="en-US" sz="3200" dirty="0"/>
              <a:t>Not compiled with Photon libraries</a:t>
            </a:r>
          </a:p>
          <a:p>
            <a:pPr lvl="1"/>
            <a:r>
              <a:rPr lang="en-US" sz="3200" dirty="0"/>
              <a:t>No </a:t>
            </a:r>
            <a:r>
              <a:rPr lang="en-US" sz="3200" dirty="0" err="1"/>
              <a:t>PSRespository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 No </a:t>
            </a:r>
            <a:r>
              <a:rPr lang="en-US" sz="3200" dirty="0" err="1">
                <a:sym typeface="Wingdings" panose="05000000000000000000" pitchFamily="2" charset="2"/>
              </a:rPr>
              <a:t>VMware.PowerCLI</a:t>
            </a:r>
            <a:endParaRPr lang="en-US" sz="3200" dirty="0"/>
          </a:p>
          <a:p>
            <a:pPr lvl="1"/>
            <a:r>
              <a:rPr lang="en-US" sz="3200" dirty="0"/>
              <a:t>Caused by nuget.exe (32 bit)</a:t>
            </a:r>
          </a:p>
          <a:p>
            <a:pPr lvl="1"/>
            <a:r>
              <a:rPr lang="en-US" sz="3200" dirty="0"/>
              <a:t>MSFT proposes </a:t>
            </a:r>
            <a:r>
              <a:rPr lang="en-US" sz="3200" dirty="0">
                <a:hlinkClick r:id="rId3"/>
              </a:rPr>
              <a:t>mono as solution</a:t>
            </a:r>
            <a:endParaRPr lang="en-US" sz="3200" dirty="0"/>
          </a:p>
          <a:p>
            <a:pPr lvl="2"/>
            <a:r>
              <a:rPr lang="en-US" sz="2800" dirty="0"/>
              <a:t>Alias for nuget.exe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748F5-7EFA-4FBF-AF3A-3BB06F53B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714500"/>
            <a:ext cx="8915400" cy="3743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B3613-2E06-4C2E-861A-B19BEE785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7277101"/>
            <a:ext cx="939113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4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ABCE-D704-4A33-B9D7-2C1247C8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The PS Core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786B-AE7D-4A34-9A7A-DDF4AFF9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80" y="2705100"/>
            <a:ext cx="9601200" cy="12192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Issues raised in Photon</a:t>
            </a:r>
          </a:p>
          <a:p>
            <a:pPr lvl="1"/>
            <a:r>
              <a:rPr lang="en-US" sz="3600" dirty="0"/>
              <a:t>Express your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BC728-7BEF-4A8A-8111-31E71CF9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247900"/>
            <a:ext cx="10299409" cy="2310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EFE70-265D-45DB-9A03-536AA99E2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20" y="5295900"/>
            <a:ext cx="8654159" cy="33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5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B8C926-4939-F14B-A5C7-7E344251BD9C}"/>
              </a:ext>
            </a:extLst>
          </p:cNvPr>
          <p:cNvGrpSpPr/>
          <p:nvPr/>
        </p:nvGrpSpPr>
        <p:grpSpPr>
          <a:xfrm>
            <a:off x="-275240" y="4404416"/>
            <a:ext cx="10708452" cy="4835171"/>
            <a:chOff x="225429" y="2979884"/>
            <a:chExt cx="3964782" cy="1252838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453554DB-1EA9-4A4B-908D-8C6593EED7DA}"/>
                </a:ext>
              </a:extLst>
            </p:cNvPr>
            <p:cNvSpPr txBox="1">
              <a:spLocks/>
            </p:cNvSpPr>
            <p:nvPr/>
          </p:nvSpPr>
          <p:spPr>
            <a:xfrm>
              <a:off x="225429" y="2979884"/>
              <a:ext cx="1258632" cy="1243038"/>
            </a:xfrm>
            <a:prstGeom prst="rect">
              <a:avLst/>
            </a:prstGeom>
          </p:spPr>
          <p:txBody>
            <a:bodyPr vert="horz" lIns="243651" tIns="121826" rIns="243651" bIns="121826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685784">
                <a:defRPr/>
              </a:pPr>
              <a:r>
                <a:rPr lang="en-US" sz="3996" b="1" dirty="0">
                  <a:solidFill>
                    <a:srgbClr val="3F3F3F"/>
                  </a:solidFill>
                </a:rPr>
                <a:t>Writer</a:t>
              </a:r>
            </a:p>
            <a:p>
              <a:pPr algn="r" defTabSz="685784">
                <a:defRPr/>
              </a:pPr>
              <a:r>
                <a:rPr lang="en-US" sz="3996" b="1" dirty="0">
                  <a:solidFill>
                    <a:srgbClr val="3F3F3F"/>
                  </a:solidFill>
                </a:rPr>
                <a:t>GitHub</a:t>
              </a:r>
            </a:p>
            <a:p>
              <a:pPr algn="r" defTabSz="685784">
                <a:defRPr/>
              </a:pPr>
              <a:r>
                <a:rPr lang="en-US" sz="3996" b="1" dirty="0">
                  <a:solidFill>
                    <a:srgbClr val="3F3F3F"/>
                  </a:solidFill>
                </a:rPr>
                <a:t>Twitter</a:t>
              </a:r>
            </a:p>
            <a:p>
              <a:pPr algn="r" defTabSz="685784">
                <a:defRPr/>
              </a:pPr>
              <a:r>
                <a:rPr lang="en-US" sz="3996" b="1" dirty="0">
                  <a:solidFill>
                    <a:srgbClr val="3F3F3F"/>
                  </a:solidFill>
                </a:rPr>
                <a:t>MS MVP</a:t>
              </a:r>
            </a:p>
          </p:txBody>
        </p:sp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D106333D-A3BD-0B41-80B1-FD9FAB061DB4}"/>
                </a:ext>
              </a:extLst>
            </p:cNvPr>
            <p:cNvSpPr txBox="1">
              <a:spLocks/>
            </p:cNvSpPr>
            <p:nvPr/>
          </p:nvSpPr>
          <p:spPr>
            <a:xfrm>
              <a:off x="1366141" y="2982195"/>
              <a:ext cx="2824070" cy="1250527"/>
            </a:xfrm>
            <a:prstGeom prst="rect">
              <a:avLst/>
            </a:prstGeom>
          </p:spPr>
          <p:txBody>
            <a:bodyPr vert="horz" lIns="243651" tIns="121826" rIns="243651" bIns="121826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784">
                <a:defRPr/>
              </a:pPr>
              <a:r>
                <a:rPr lang="en-US" sz="3996" dirty="0">
                  <a:solidFill>
                    <a:srgbClr val="3F3F3F"/>
                  </a:solidFill>
                </a:rPr>
                <a:t>@ </a:t>
              </a:r>
              <a:r>
                <a:rPr lang="en-US" sz="3996" dirty="0" err="1">
                  <a:solidFill>
                    <a:srgbClr val="3F3F3F"/>
                  </a:solidFill>
                </a:rPr>
                <a:t>lucd.info</a:t>
              </a:r>
              <a:endParaRPr lang="en-US" sz="3996" dirty="0">
                <a:solidFill>
                  <a:srgbClr val="3F3F3F"/>
                </a:solidFill>
              </a:endParaRPr>
            </a:p>
            <a:p>
              <a:pPr defTabSz="685784">
                <a:defRPr/>
              </a:pPr>
              <a:r>
                <a:rPr lang="en-US" sz="3996" dirty="0">
                  <a:solidFill>
                    <a:srgbClr val="3F3F3F"/>
                  </a:solidFill>
                </a:rPr>
                <a:t>@ </a:t>
              </a:r>
              <a:r>
                <a:rPr lang="en-US" sz="3996" dirty="0" err="1">
                  <a:solidFill>
                    <a:srgbClr val="3F3F3F"/>
                  </a:solidFill>
                </a:rPr>
                <a:t>github.com</a:t>
              </a:r>
              <a:r>
                <a:rPr lang="en-US" sz="3996" dirty="0">
                  <a:solidFill>
                    <a:srgbClr val="3F3F3F"/>
                  </a:solidFill>
                </a:rPr>
                <a:t>/</a:t>
              </a:r>
              <a:r>
                <a:rPr lang="en-US" sz="3996" dirty="0" err="1">
                  <a:solidFill>
                    <a:srgbClr val="3F3F3F"/>
                  </a:solidFill>
                </a:rPr>
                <a:t>lucdekens</a:t>
              </a:r>
              <a:endParaRPr lang="en-US" sz="3996" dirty="0">
                <a:solidFill>
                  <a:srgbClr val="3F3F3F"/>
                </a:solidFill>
              </a:endParaRPr>
            </a:p>
            <a:p>
              <a:pPr defTabSz="685784">
                <a:defRPr/>
              </a:pPr>
              <a:r>
                <a:rPr lang="en-US" sz="3996" dirty="0">
                  <a:solidFill>
                    <a:srgbClr val="3F3F3F"/>
                  </a:solidFill>
                </a:rPr>
                <a:t>@lucd22</a:t>
              </a:r>
            </a:p>
            <a:p>
              <a:pPr defTabSz="685784">
                <a:defRPr/>
              </a:pPr>
              <a:r>
                <a:rPr lang="en-US" sz="3996" dirty="0">
                  <a:solidFill>
                    <a:srgbClr val="3F3F3F"/>
                  </a:solidFill>
                </a:rPr>
                <a:t>Cloud\Datacenter Management</a:t>
              </a:r>
            </a:p>
          </p:txBody>
        </p:sp>
      </p:grp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431CA28-3B28-C848-BAA8-EE3D30452F50}"/>
              </a:ext>
            </a:extLst>
          </p:cNvPr>
          <p:cNvSpPr txBox="1">
            <a:spLocks/>
          </p:cNvSpPr>
          <p:nvPr/>
        </p:nvSpPr>
        <p:spPr>
          <a:xfrm>
            <a:off x="638684" y="3044987"/>
            <a:ext cx="9024998" cy="951431"/>
          </a:xfrm>
          <a:prstGeom prst="rect">
            <a:avLst/>
          </a:prstGeom>
        </p:spPr>
        <p:txBody>
          <a:bodyPr vert="horz" lIns="243651" tIns="121826" rIns="243651" bIns="121826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84">
              <a:defRPr/>
            </a:pPr>
            <a:r>
              <a:rPr lang="en-US" sz="4197" dirty="0">
                <a:solidFill>
                  <a:srgbClr val="717074">
                    <a:lumMod val="75000"/>
                  </a:srgbClr>
                </a:solidFill>
              </a:rPr>
              <a:t>PowerCLI Mastermind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69A752-C359-E84C-B459-A9F77638E282}"/>
              </a:ext>
            </a:extLst>
          </p:cNvPr>
          <p:cNvSpPr txBox="1">
            <a:spLocks/>
          </p:cNvSpPr>
          <p:nvPr/>
        </p:nvSpPr>
        <p:spPr>
          <a:xfrm>
            <a:off x="640847" y="2054329"/>
            <a:ext cx="9024998" cy="1294151"/>
          </a:xfrm>
          <a:prstGeom prst="rect">
            <a:avLst/>
          </a:prstGeom>
        </p:spPr>
        <p:txBody>
          <a:bodyPr vert="horz" lIns="243651" tIns="121826" rIns="243651" bIns="121826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84">
              <a:defRPr/>
            </a:pPr>
            <a:r>
              <a:rPr lang="en-US" sz="5997" b="1" dirty="0">
                <a:solidFill>
                  <a:srgbClr val="717074">
                    <a:lumMod val="75000"/>
                  </a:srgbClr>
                </a:solidFill>
              </a:rPr>
              <a:t>Luc Dekens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461C5-AE11-F84C-B664-6E55DE061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649" y="1781348"/>
            <a:ext cx="6724304" cy="6724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9920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82D7-9C0D-46FE-BFDA-13B687BF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Working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DDC9-D1B9-458A-B2C5-79131EF23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81300"/>
            <a:ext cx="12115800" cy="5867400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Docker</a:t>
            </a:r>
          </a:p>
          <a:p>
            <a:pPr lvl="1"/>
            <a:r>
              <a:rPr lang="en-US" sz="3600" dirty="0"/>
              <a:t>MSFT provides PS Core (on Ubuntu)</a:t>
            </a:r>
          </a:p>
          <a:p>
            <a:r>
              <a:rPr lang="en-US" sz="4000" dirty="0"/>
              <a:t>But then why Photon?</a:t>
            </a:r>
          </a:p>
          <a:p>
            <a:r>
              <a:rPr lang="en-US" sz="4000" dirty="0"/>
              <a:t>Throw away all our experience?</a:t>
            </a:r>
          </a:p>
          <a:p>
            <a:r>
              <a:rPr lang="en-US" sz="4000" dirty="0"/>
              <a:t>Not really</a:t>
            </a:r>
          </a:p>
          <a:p>
            <a:pPr lvl="1"/>
            <a:r>
              <a:rPr lang="en-US" sz="3600" dirty="0"/>
              <a:t>Gained cloud-</a:t>
            </a:r>
            <a:r>
              <a:rPr lang="en-US" sz="3600" dirty="0" err="1"/>
              <a:t>init</a:t>
            </a:r>
            <a:r>
              <a:rPr lang="en-US" sz="3600" dirty="0"/>
              <a:t> experience</a:t>
            </a:r>
          </a:p>
          <a:p>
            <a:pPr lvl="1"/>
            <a:r>
              <a:rPr lang="en-US" sz="3600" dirty="0"/>
              <a:t>Ubuntu OVA</a:t>
            </a:r>
          </a:p>
          <a:p>
            <a:r>
              <a:rPr lang="en-US" sz="4000" dirty="0"/>
              <a:t>OVF property (</a:t>
            </a:r>
            <a:r>
              <a:rPr lang="en-US" sz="4000" dirty="0" err="1">
                <a:solidFill>
                  <a:srgbClr val="FF4500"/>
                </a:solidFill>
                <a:latin typeface="Consolas" panose="020B0609020204030204" pitchFamily="49" charset="0"/>
              </a:rPr>
              <a:t>Common.user_data.Value</a:t>
            </a:r>
            <a:r>
              <a:rPr lang="en-US" sz="4000" dirty="0"/>
              <a:t>)</a:t>
            </a:r>
          </a:p>
          <a:p>
            <a:pPr lvl="1"/>
            <a:r>
              <a:rPr lang="en-US" sz="3600" dirty="0"/>
              <a:t>No need for </a:t>
            </a:r>
            <a:r>
              <a:rPr lang="en-US" sz="3600" dirty="0" err="1"/>
              <a:t>seed.iso</a:t>
            </a:r>
            <a:endParaRPr lang="en-US" sz="3600" dirty="0"/>
          </a:p>
          <a:p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FA92B-B5BC-41C3-83C6-E633613AF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514" y="2743200"/>
            <a:ext cx="6570743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66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82D7-9C0D-46FE-BFDA-13B687BF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Deploy VM when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DDC9-D1B9-458A-B2C5-79131EF23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2781300"/>
            <a:ext cx="12115800" cy="58674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Scheduled scripts</a:t>
            </a:r>
          </a:p>
          <a:p>
            <a:r>
              <a:rPr lang="en-US" sz="4000" dirty="0"/>
              <a:t>Development platform</a:t>
            </a:r>
          </a:p>
          <a:p>
            <a:pPr lvl="1"/>
            <a:r>
              <a:rPr lang="en-US" sz="3600" dirty="0"/>
              <a:t>Add components: VSC, git, …</a:t>
            </a:r>
          </a:p>
          <a:p>
            <a:r>
              <a:rPr lang="en-US" sz="4000" dirty="0"/>
              <a:t>Advantages</a:t>
            </a:r>
          </a:p>
          <a:p>
            <a:pPr lvl="1"/>
            <a:r>
              <a:rPr lang="en-US" sz="3600" dirty="0"/>
              <a:t>Resources only used when needed (not another 5% VM)</a:t>
            </a:r>
          </a:p>
          <a:p>
            <a:pPr lvl="1"/>
            <a:r>
              <a:rPr lang="en-US" sz="3600" dirty="0"/>
              <a:t>No maintenance/patching</a:t>
            </a:r>
          </a:p>
          <a:p>
            <a:pPr lvl="1"/>
            <a:r>
              <a:rPr lang="en-US" sz="3600" dirty="0"/>
              <a:t>Scale (1.. ∞) </a:t>
            </a:r>
            <a:r>
              <a:rPr lang="en-US" sz="3600" dirty="0">
                <a:sym typeface="Wingdings" panose="05000000000000000000" pitchFamily="2" charset="2"/>
              </a:rPr>
              <a:t> same script/same platform</a:t>
            </a:r>
          </a:p>
          <a:p>
            <a:pPr lvl="1"/>
            <a:r>
              <a:rPr lang="en-US" sz="3600" dirty="0">
                <a:sym typeface="Wingdings" panose="05000000000000000000" pitchFamily="2" charset="2"/>
              </a:rPr>
              <a:t>SDDC</a:t>
            </a:r>
          </a:p>
          <a:p>
            <a:pPr lvl="2"/>
            <a:r>
              <a:rPr lang="en-US" sz="3200" dirty="0">
                <a:sym typeface="Wingdings" panose="05000000000000000000" pitchFamily="2" charset="2"/>
              </a:rPr>
              <a:t>No manual intervention</a:t>
            </a:r>
          </a:p>
          <a:p>
            <a:pPr lvl="2"/>
            <a:r>
              <a:rPr lang="en-US" sz="3200" dirty="0">
                <a:sym typeface="Wingdings" panose="05000000000000000000" pitchFamily="2" charset="2"/>
              </a:rPr>
              <a:t>Version control</a:t>
            </a:r>
            <a:endParaRPr lang="en-US" sz="32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16172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47139D-98BA-43EB-B085-D57EE647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719387"/>
            <a:ext cx="11000929" cy="5643210"/>
          </a:xfrm>
          <a:prstGeom prst="rect">
            <a:avLst/>
          </a:prstGeom>
        </p:spPr>
      </p:pic>
      <p:pic>
        <p:nvPicPr>
          <p:cNvPr id="1028" name="Picture 4" descr="Image result for demo icon">
            <a:extLst>
              <a:ext uri="{FF2B5EF4-FFF2-40B4-BE49-F238E27FC236}">
                <a16:creationId xmlns:a16="http://schemas.microsoft.com/office/drawing/2014/main" id="{60B4D560-8D60-465F-B9E9-9AE2D8149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162300"/>
            <a:ext cx="29527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57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PSConfAsia">
            <a:hlinkClick r:id="" action="ppaction://media"/>
            <a:extLst>
              <a:ext uri="{FF2B5EF4-FFF2-40B4-BE49-F238E27FC236}">
                <a16:creationId xmlns:a16="http://schemas.microsoft.com/office/drawing/2014/main" id="{31B29AB2-999E-C64F-AFEC-F18B7DB5E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76225"/>
            <a:ext cx="18288000" cy="97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54E81B-C12C-4F05-A9BF-3D7ACEEEF0BE}"/>
              </a:ext>
            </a:extLst>
          </p:cNvPr>
          <p:cNvSpPr txBox="1"/>
          <p:nvPr/>
        </p:nvSpPr>
        <p:spPr>
          <a:xfrm>
            <a:off x="533400" y="1943100"/>
            <a:ext cx="1676400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200" dirty="0">
                <a:solidFill>
                  <a:srgbClr val="FF4500"/>
                </a:solidFill>
                <a:latin typeface="Consolas" panose="020B0609020204030204" pitchFamily="49" charset="0"/>
              </a:rPr>
              <a:t>code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@'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if (-not (Get-Module -Name VMware.PowerCLI -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ListAvailable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))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    Install-Module -Name VMware.PowerCLI -Scope 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CurrentUser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 -Force -Confirm:`$false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}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Set-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PowerCLIConfiguration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 -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InvalidCertificateAction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 Ignore -Confirm:`$false | Out-Null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Connect-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VIServer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 -Server 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vcsa.local.lab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 -Session $($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global:DefaultVIServer.SessionSecret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) | Out-Null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Get-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VMHost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 |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Select-Object Name, 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ConnectionState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, 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PowerState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, 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NumCpu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, 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MemoryTotalGB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, Model, Version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'@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200" dirty="0" err="1">
                <a:solidFill>
                  <a:srgbClr val="FF4500"/>
                </a:solidFill>
                <a:latin typeface="Consolas" panose="020B0609020204030204" pitchFamily="49" charset="0"/>
              </a:rPr>
              <a:t>sInvoke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2200" dirty="0">
                <a:solidFill>
                  <a:srgbClr val="FF4500"/>
                </a:solidFill>
                <a:latin typeface="Consolas" panose="020B0609020204030204" pitchFamily="49" charset="0"/>
              </a:rPr>
              <a:t>VM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UbuntuPS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rgbClr val="FF4500"/>
                </a:solidFill>
                <a:latin typeface="Consolas" panose="020B0609020204030204" pitchFamily="49" charset="0"/>
              </a:rPr>
              <a:t>ScriptType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powershellv6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rgbClr val="FF4500"/>
                </a:solidFill>
                <a:latin typeface="Consolas" panose="020B0609020204030204" pitchFamily="49" charset="0"/>
              </a:rPr>
              <a:t>ScriptText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2200" dirty="0" err="1">
                <a:solidFill>
                  <a:srgbClr val="008080"/>
                </a:solidFill>
                <a:latin typeface="Consolas" panose="020B0609020204030204" pitchFamily="49" charset="0"/>
              </a:rPr>
              <a:t>ExecutionContext</a:t>
            </a:r>
            <a:r>
              <a:rPr lang="en-US" sz="2200" dirty="0" err="1">
                <a:solidFill>
                  <a:srgbClr val="FF4500"/>
                </a:solidFill>
                <a:latin typeface="Consolas" panose="020B0609020204030204" pitchFamily="49" charset="0"/>
              </a:rPr>
              <a:t>.InvokeCommand.ExpandString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sz="2200" dirty="0">
                <a:solidFill>
                  <a:srgbClr val="FF4500"/>
                </a:solidFill>
                <a:latin typeface="Consolas" panose="020B0609020204030204" pitchFamily="49" charset="0"/>
              </a:rPr>
              <a:t>code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rgbClr val="FF4500"/>
                </a:solidFill>
                <a:latin typeface="Consolas" panose="020B0609020204030204" pitchFamily="49" charset="0"/>
              </a:rPr>
              <a:t>GuestUser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 err="1">
                <a:solidFill>
                  <a:srgbClr val="8B0000"/>
                </a:solidFill>
                <a:latin typeface="Consolas" panose="020B0609020204030204" pitchFamily="49" charset="0"/>
              </a:rPr>
              <a:t>luc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rgbClr val="FF4500"/>
                </a:solidFill>
                <a:latin typeface="Consolas" panose="020B0609020204030204" pitchFamily="49" charset="0"/>
              </a:rPr>
              <a:t>GuestPassword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ConvertTo-SecureString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String 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VMware1!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200" dirty="0" err="1">
                <a:solidFill>
                  <a:srgbClr val="333333"/>
                </a:solidFill>
                <a:latin typeface="Consolas" panose="020B0609020204030204" pitchFamily="49" charset="0"/>
              </a:rPr>
              <a:t>AsPlainText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Force</a:t>
            </a:r>
          </a:p>
          <a:p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rgbClr val="FF4500"/>
                </a:solidFill>
                <a:latin typeface="Consolas" panose="020B0609020204030204" pitchFamily="49" charset="0"/>
              </a:rPr>
              <a:t>GuestOSType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2200" dirty="0">
                <a:solidFill>
                  <a:srgbClr val="8B0000"/>
                </a:solidFill>
                <a:latin typeface="Consolas" panose="020B0609020204030204" pitchFamily="49" charset="0"/>
              </a:rPr>
              <a:t>Linux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Invoke-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VMScriptPlus</a:t>
            </a:r>
            <a:r>
              <a:rPr lang="en-US" sz="22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2200" dirty="0" err="1">
                <a:solidFill>
                  <a:srgbClr val="FF4500"/>
                </a:solidFill>
                <a:latin typeface="Consolas" panose="020B0609020204030204" pitchFamily="49" charset="0"/>
              </a:rPr>
              <a:t>sInvoke</a:t>
            </a:r>
            <a:endParaRPr lang="en-US" sz="22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AD2B84-DE5F-474A-B860-3A5C1DD3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77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860828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82D7-9C0D-46FE-BFDA-13B687BF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Sample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D1B38-BAB9-47E6-88C0-2F62466E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38500"/>
            <a:ext cx="4266667" cy="3095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D6035-15A8-4643-A7F2-1D655DE5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076700"/>
            <a:ext cx="9258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4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97CE-87E2-417B-B200-71F349BB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99499-76D1-4C4A-A632-93AAF422B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5100"/>
            <a:ext cx="9601200" cy="5867400"/>
          </a:xfrm>
        </p:spPr>
        <p:txBody>
          <a:bodyPr>
            <a:normAutofit/>
          </a:bodyPr>
          <a:lstStyle/>
          <a:p>
            <a:r>
              <a:rPr lang="en-US" sz="4400" dirty="0"/>
              <a:t>Everything is “</a:t>
            </a:r>
            <a:r>
              <a:rPr lang="en-US" sz="4400" dirty="0" err="1"/>
              <a:t>posh”able</a:t>
            </a:r>
            <a:r>
              <a:rPr lang="en-US" sz="4400" dirty="0"/>
              <a:t>!</a:t>
            </a:r>
          </a:p>
          <a:p>
            <a:r>
              <a:rPr lang="en-US" sz="4400" dirty="0"/>
              <a:t>Failure is not failure!</a:t>
            </a:r>
          </a:p>
          <a:p>
            <a:r>
              <a:rPr lang="en-US" sz="4400" dirty="0"/>
              <a:t>Adopt PS Core</a:t>
            </a:r>
          </a:p>
          <a:p>
            <a:pPr lvl="1"/>
            <a:r>
              <a:rPr lang="en-US" sz="4400" dirty="0"/>
              <a:t>Linux </a:t>
            </a:r>
            <a:r>
              <a:rPr lang="en-US" sz="4400" dirty="0" err="1"/>
              <a:t>flavours</a:t>
            </a:r>
            <a:endParaRPr lang="en-US" sz="4400" dirty="0"/>
          </a:p>
          <a:p>
            <a:pPr lvl="1"/>
            <a:r>
              <a:rPr lang="en-US" sz="4400" dirty="0"/>
              <a:t>Broaden your horizon</a:t>
            </a:r>
          </a:p>
          <a:p>
            <a:r>
              <a:rPr lang="en-US" sz="4800" dirty="0"/>
              <a:t>Have fun!!!</a:t>
            </a:r>
          </a:p>
        </p:txBody>
      </p:sp>
    </p:spTree>
    <p:extLst>
      <p:ext uri="{BB962C8B-B14F-4D97-AF65-F5344CB8AC3E}">
        <p14:creationId xmlns:p14="http://schemas.microsoft.com/office/powerpoint/2010/main" val="2100941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71700"/>
            <a:ext cx="8277105" cy="62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C645-132D-4EE1-AD05-DE81FAE4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Forget to rate the sessions!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EEA8E-F9F9-482A-BFF5-56615EC71704}"/>
              </a:ext>
            </a:extLst>
          </p:cNvPr>
          <p:cNvSpPr txBox="1"/>
          <p:nvPr/>
        </p:nvSpPr>
        <p:spPr>
          <a:xfrm>
            <a:off x="6112881" y="1982035"/>
            <a:ext cx="59425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/>
            <a:r>
              <a:rPr lang="en-US" sz="2700" dirty="0">
                <a:solidFill>
                  <a:prstClr val="black"/>
                </a:solidFill>
                <a:latin typeface="Abadi" panose="020B0604020104020204" pitchFamily="34" charset="0"/>
                <a:hlinkClick r:id="rId2"/>
              </a:rPr>
              <a:t>https://my.eventraft.com/psconfasia19</a:t>
            </a:r>
            <a:r>
              <a:rPr lang="en-US" sz="2700" dirty="0">
                <a:solidFill>
                  <a:prstClr val="black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B56B1A-790E-4A15-B301-C1BCA9308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92" y="0"/>
            <a:ext cx="4872789" cy="1028700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593FA9C-C143-47FC-B69F-69386E83B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126" y="0"/>
            <a:ext cx="4872789" cy="10287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CF0B66-F401-4042-9A5F-604988779758}"/>
              </a:ext>
            </a:extLst>
          </p:cNvPr>
          <p:cNvSpPr/>
          <p:nvPr/>
        </p:nvSpPr>
        <p:spPr>
          <a:xfrm>
            <a:off x="4861560" y="4953000"/>
            <a:ext cx="1251321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3E0FD-CF8F-4CEE-B07B-CE0CCEF6831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112881" y="5229999"/>
            <a:ext cx="48727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psconfasia">
            <a:extLst>
              <a:ext uri="{FF2B5EF4-FFF2-40B4-BE49-F238E27FC236}">
                <a16:creationId xmlns:a16="http://schemas.microsoft.com/office/drawing/2014/main" id="{24CD2FE5-DF34-4B67-94D5-9CAA9493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0975" y="8561265"/>
            <a:ext cx="1725735" cy="17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C8F9AA-6C92-B14B-BD64-02C221CE4FD1}"/>
              </a:ext>
            </a:extLst>
          </p:cNvPr>
          <p:cNvGrpSpPr/>
          <p:nvPr/>
        </p:nvGrpSpPr>
        <p:grpSpPr>
          <a:xfrm>
            <a:off x="-181721" y="4256065"/>
            <a:ext cx="10708452" cy="4835171"/>
            <a:chOff x="225429" y="2979884"/>
            <a:chExt cx="3964782" cy="1252838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8F20F1E0-A692-4B4D-AB13-2628CB3401AE}"/>
                </a:ext>
              </a:extLst>
            </p:cNvPr>
            <p:cNvSpPr txBox="1">
              <a:spLocks/>
            </p:cNvSpPr>
            <p:nvPr/>
          </p:nvSpPr>
          <p:spPr>
            <a:xfrm>
              <a:off x="225429" y="2979884"/>
              <a:ext cx="1258632" cy="1243038"/>
            </a:xfrm>
            <a:prstGeom prst="rect">
              <a:avLst/>
            </a:prstGeom>
          </p:spPr>
          <p:txBody>
            <a:bodyPr vert="horz" lIns="243651" tIns="121826" rIns="243651" bIns="121826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685784">
                <a:defRPr/>
              </a:pPr>
              <a:r>
                <a:rPr lang="en-US" sz="3996" b="1" dirty="0">
                  <a:solidFill>
                    <a:srgbClr val="3F3F3F"/>
                  </a:solidFill>
                </a:rPr>
                <a:t>Writer</a:t>
              </a:r>
            </a:p>
            <a:p>
              <a:pPr algn="r" defTabSz="685784">
                <a:defRPr/>
              </a:pPr>
              <a:r>
                <a:rPr lang="en-US" sz="3996" b="1" dirty="0">
                  <a:solidFill>
                    <a:srgbClr val="3F3F3F"/>
                  </a:solidFill>
                </a:rPr>
                <a:t>GitHub</a:t>
              </a:r>
            </a:p>
            <a:p>
              <a:pPr algn="r" defTabSz="685784">
                <a:defRPr/>
              </a:pPr>
              <a:r>
                <a:rPr lang="en-US" sz="3996" b="1" dirty="0">
                  <a:solidFill>
                    <a:srgbClr val="3F3F3F"/>
                  </a:solidFill>
                </a:rPr>
                <a:t>Podcast</a:t>
              </a:r>
            </a:p>
            <a:p>
              <a:pPr algn="r" defTabSz="685784">
                <a:defRPr/>
              </a:pPr>
              <a:r>
                <a:rPr lang="en-US" sz="3996" b="1" dirty="0">
                  <a:solidFill>
                    <a:srgbClr val="3F3F3F"/>
                  </a:solidFill>
                </a:rPr>
                <a:t>Twitter</a:t>
              </a:r>
            </a:p>
            <a:p>
              <a:pPr algn="r" defTabSz="685784">
                <a:defRPr/>
              </a:pPr>
              <a:r>
                <a:rPr lang="en-US" sz="3996" b="1" dirty="0">
                  <a:solidFill>
                    <a:srgbClr val="3F3F3F"/>
                  </a:solidFill>
                </a:rPr>
                <a:t>MS MVP</a:t>
              </a:r>
            </a:p>
          </p:txBody>
        </p:sp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D0E2645C-EAE8-B341-A06D-C5ED4067DC21}"/>
                </a:ext>
              </a:extLst>
            </p:cNvPr>
            <p:cNvSpPr txBox="1">
              <a:spLocks/>
            </p:cNvSpPr>
            <p:nvPr/>
          </p:nvSpPr>
          <p:spPr>
            <a:xfrm>
              <a:off x="1366141" y="2982195"/>
              <a:ext cx="2824070" cy="1250527"/>
            </a:xfrm>
            <a:prstGeom prst="rect">
              <a:avLst/>
            </a:prstGeom>
          </p:spPr>
          <p:txBody>
            <a:bodyPr vert="horz" lIns="243651" tIns="121826" rIns="243651" bIns="121826" rtlCol="0">
              <a:norm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784">
                <a:defRPr/>
              </a:pPr>
              <a:r>
                <a:rPr lang="en-US" sz="3996" dirty="0">
                  <a:solidFill>
                    <a:srgbClr val="3F3F3F"/>
                  </a:solidFill>
                </a:rPr>
                <a:t>@ </a:t>
              </a:r>
              <a:r>
                <a:rPr lang="en-US" sz="3996" dirty="0" err="1">
                  <a:solidFill>
                    <a:srgbClr val="3F3F3F"/>
                  </a:solidFill>
                </a:rPr>
                <a:t>kmruddy.com</a:t>
              </a:r>
              <a:endParaRPr lang="en-US" sz="3996" dirty="0">
                <a:solidFill>
                  <a:srgbClr val="3F3F3F"/>
                </a:solidFill>
              </a:endParaRPr>
            </a:p>
            <a:p>
              <a:pPr defTabSz="685784">
                <a:defRPr/>
              </a:pPr>
              <a:r>
                <a:rPr lang="en-US" sz="3996" dirty="0">
                  <a:solidFill>
                    <a:srgbClr val="3F3F3F"/>
                  </a:solidFill>
                </a:rPr>
                <a:t>@ </a:t>
              </a:r>
              <a:r>
                <a:rPr lang="en-US" sz="3996" dirty="0" err="1">
                  <a:solidFill>
                    <a:srgbClr val="3F3F3F"/>
                  </a:solidFill>
                </a:rPr>
                <a:t>github.com</a:t>
              </a:r>
              <a:r>
                <a:rPr lang="en-US" sz="3996" dirty="0">
                  <a:solidFill>
                    <a:srgbClr val="3F3F3F"/>
                  </a:solidFill>
                </a:rPr>
                <a:t>/</a:t>
              </a:r>
              <a:r>
                <a:rPr lang="en-US" sz="3996" dirty="0" err="1">
                  <a:solidFill>
                    <a:srgbClr val="3F3F3F"/>
                  </a:solidFill>
                </a:rPr>
                <a:t>kmruddy</a:t>
              </a:r>
              <a:endParaRPr lang="en-US" sz="3996" dirty="0">
                <a:solidFill>
                  <a:srgbClr val="3F3F3F"/>
                </a:solidFill>
              </a:endParaRPr>
            </a:p>
            <a:p>
              <a:pPr defTabSz="685784">
                <a:defRPr/>
              </a:pPr>
              <a:r>
                <a:rPr lang="en-US" sz="3996" dirty="0">
                  <a:solidFill>
                    <a:srgbClr val="3F3F3F"/>
                  </a:solidFill>
                </a:rPr>
                <a:t>@ </a:t>
              </a:r>
              <a:r>
                <a:rPr lang="en-US" sz="3996" dirty="0" err="1">
                  <a:solidFill>
                    <a:srgbClr val="3F3F3F"/>
                  </a:solidFill>
                </a:rPr>
                <a:t>vBrownBag.com</a:t>
              </a:r>
              <a:endParaRPr lang="en-US" sz="3996" dirty="0">
                <a:solidFill>
                  <a:srgbClr val="3F3F3F"/>
                </a:solidFill>
              </a:endParaRPr>
            </a:p>
            <a:p>
              <a:pPr defTabSz="685784">
                <a:defRPr/>
              </a:pPr>
              <a:r>
                <a:rPr lang="en-US" sz="3996" dirty="0">
                  <a:solidFill>
                    <a:srgbClr val="3F3F3F"/>
                  </a:solidFill>
                </a:rPr>
                <a:t>@</a:t>
              </a:r>
              <a:r>
                <a:rPr lang="en-US" sz="3996" dirty="0" err="1">
                  <a:solidFill>
                    <a:srgbClr val="3F3F3F"/>
                  </a:solidFill>
                </a:rPr>
                <a:t>kmruddy</a:t>
              </a:r>
              <a:endParaRPr lang="en-US" sz="3996" dirty="0">
                <a:solidFill>
                  <a:srgbClr val="3F3F3F"/>
                </a:solidFill>
              </a:endParaRPr>
            </a:p>
            <a:p>
              <a:pPr defTabSz="685784">
                <a:defRPr/>
              </a:pPr>
              <a:r>
                <a:rPr lang="en-US" sz="3996" dirty="0">
                  <a:solidFill>
                    <a:srgbClr val="3F3F3F"/>
                  </a:solidFill>
                </a:rPr>
                <a:t>Cloud\Datacenter Management</a:t>
              </a:r>
            </a:p>
          </p:txBody>
        </p:sp>
      </p:grp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D7A8E90-A789-CD40-AAF7-5F44D8E8D7CE}"/>
              </a:ext>
            </a:extLst>
          </p:cNvPr>
          <p:cNvSpPr txBox="1">
            <a:spLocks/>
          </p:cNvSpPr>
          <p:nvPr/>
        </p:nvSpPr>
        <p:spPr>
          <a:xfrm>
            <a:off x="732203" y="2896636"/>
            <a:ext cx="9024998" cy="951431"/>
          </a:xfrm>
          <a:prstGeom prst="rect">
            <a:avLst/>
          </a:prstGeom>
        </p:spPr>
        <p:txBody>
          <a:bodyPr vert="horz" lIns="243651" tIns="121826" rIns="243651" bIns="121826" rtlCol="0">
            <a:normAutofit fontScale="925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84">
              <a:defRPr/>
            </a:pPr>
            <a:r>
              <a:rPr lang="en-US" sz="4197" dirty="0">
                <a:solidFill>
                  <a:srgbClr val="717074">
                    <a:lumMod val="75000"/>
                  </a:srgbClr>
                </a:solidFill>
              </a:rPr>
              <a:t>Senior Architect, Technical Marketing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D5F5D-5DA4-3B49-8609-539EDB6A2497}"/>
              </a:ext>
            </a:extLst>
          </p:cNvPr>
          <p:cNvSpPr txBox="1">
            <a:spLocks/>
          </p:cNvSpPr>
          <p:nvPr/>
        </p:nvSpPr>
        <p:spPr>
          <a:xfrm>
            <a:off x="734366" y="1905977"/>
            <a:ext cx="9024998" cy="1294151"/>
          </a:xfrm>
          <a:prstGeom prst="rect">
            <a:avLst/>
          </a:prstGeom>
        </p:spPr>
        <p:txBody>
          <a:bodyPr vert="horz" lIns="243651" tIns="121826" rIns="243651" bIns="121826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3429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10287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3716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b="0" i="0" kern="1200">
                <a:solidFill>
                  <a:schemeClr val="bg1">
                    <a:lumMod val="6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7145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84">
              <a:defRPr/>
            </a:pPr>
            <a:r>
              <a:rPr lang="en-US" sz="5997" b="1">
                <a:solidFill>
                  <a:srgbClr val="717074">
                    <a:lumMod val="75000"/>
                  </a:srgbClr>
                </a:solidFill>
              </a:rPr>
              <a:t>Kyle Ruddy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C449-97D8-FF49-A677-6599747A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3" y="1383605"/>
            <a:ext cx="6454232" cy="75197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0040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F855-CD34-42A5-878C-522C6B9A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C1B4C-69CF-4375-B869-DF15A8CAD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476500"/>
            <a:ext cx="8382000" cy="6096000"/>
          </a:xfrm>
        </p:spPr>
        <p:txBody>
          <a:bodyPr>
            <a:normAutofit/>
          </a:bodyPr>
          <a:lstStyle/>
          <a:p>
            <a:r>
              <a:rPr lang="en-US" sz="3600" dirty="0"/>
              <a:t>Where to develop &amp; run your PS scripts?</a:t>
            </a:r>
          </a:p>
          <a:p>
            <a:r>
              <a:rPr lang="en-US" sz="3600" dirty="0"/>
              <a:t>PS Core opens new possibilities</a:t>
            </a:r>
          </a:p>
          <a:p>
            <a:r>
              <a:rPr lang="en-US" sz="3600" dirty="0"/>
              <a:t>Use and dispose (cattle)</a:t>
            </a:r>
          </a:p>
          <a:p>
            <a:r>
              <a:rPr lang="en-US" sz="3600" dirty="0"/>
              <a:t>Use VMware vSphere platform</a:t>
            </a:r>
          </a:p>
          <a:p>
            <a:pPr lvl="1"/>
            <a:r>
              <a:rPr lang="en-US" sz="3200" dirty="0"/>
              <a:t>On premises</a:t>
            </a:r>
          </a:p>
          <a:p>
            <a:pPr lvl="1"/>
            <a:r>
              <a:rPr lang="en-US" sz="3200" dirty="0"/>
              <a:t>Choice of cloud</a:t>
            </a:r>
          </a:p>
          <a:p>
            <a:pPr lvl="1"/>
            <a:r>
              <a:rPr lang="en-US" sz="3200" dirty="0"/>
              <a:t>PowerShell + VMware PowerCLI</a:t>
            </a:r>
          </a:p>
          <a:p>
            <a:r>
              <a:rPr lang="en-US" sz="3600" dirty="0"/>
              <a:t>Account of a project</a:t>
            </a:r>
          </a:p>
          <a:p>
            <a:r>
              <a:rPr lang="en-US" sz="3600" dirty="0"/>
              <a:t>… with all the bumps in the road!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580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125719-92CC-47FB-93CD-0544F65F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Linux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565F3E-3E31-4041-841C-C75CD37C7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880518"/>
            <a:ext cx="8229600" cy="4525963"/>
          </a:xfrm>
        </p:spPr>
        <p:txBody>
          <a:bodyPr>
            <a:normAutofit/>
          </a:bodyPr>
          <a:lstStyle/>
          <a:p>
            <a:r>
              <a:rPr lang="en-US" sz="4000" dirty="0"/>
              <a:t>Practical advantages</a:t>
            </a:r>
          </a:p>
          <a:p>
            <a:r>
              <a:rPr lang="en-US" sz="4000" dirty="0"/>
              <a:t>Cloud standard</a:t>
            </a:r>
          </a:p>
          <a:p>
            <a:r>
              <a:rPr lang="en-US" sz="4000" dirty="0"/>
              <a:t>Existing deployment methods</a:t>
            </a:r>
          </a:p>
          <a:p>
            <a:pPr lvl="1"/>
            <a:r>
              <a:rPr lang="en-US" sz="3600" dirty="0"/>
              <a:t>Tested</a:t>
            </a:r>
          </a:p>
          <a:p>
            <a:pPr lvl="1"/>
            <a:r>
              <a:rPr lang="en-US" sz="3600" dirty="0"/>
              <a:t>Documented</a:t>
            </a:r>
          </a:p>
          <a:p>
            <a:r>
              <a:rPr lang="en-US" sz="4000" dirty="0"/>
              <a:t>Handsfree!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354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CCED-6869-48CD-8FE7-A24FA5EA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Initial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CB319-45F0-445B-9AA4-FB03DB5BC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38500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/>
              <a:t>Station with PS + VMware PowerCLI</a:t>
            </a:r>
          </a:p>
          <a:p>
            <a:r>
              <a:rPr lang="en-US" sz="3600" dirty="0"/>
              <a:t>vSphere vCenter</a:t>
            </a:r>
          </a:p>
          <a:p>
            <a:r>
              <a:rPr lang="en-US" sz="3600" dirty="0"/>
              <a:t>OVA format</a:t>
            </a:r>
          </a:p>
          <a:p>
            <a:r>
              <a:rPr lang="en-US" sz="3600" dirty="0"/>
              <a:t>Import-</a:t>
            </a:r>
            <a:r>
              <a:rPr lang="en-US" sz="3600" dirty="0" err="1"/>
              <a:t>VApp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84D6C-BA67-469A-8024-FA3D921F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2" y="3238500"/>
            <a:ext cx="2514598" cy="28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412C8-A402-411C-9679-79DA4497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1100"/>
            <a:ext cx="16687800" cy="7924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ovaPath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4600" dirty="0">
                <a:solidFill>
                  <a:srgbClr val="8B0000"/>
                </a:solidFill>
                <a:latin typeface="Consolas" panose="020B0609020204030204" pitchFamily="49" charset="0"/>
              </a:rPr>
              <a:t>D:\Repo\VMware\Photon\photon-hw13_uefi-3.0-26156e2.ova“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4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ovfParm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FF"/>
                </a:solidFill>
                <a:latin typeface="Consolas" panose="020B0609020204030204" pitchFamily="49" charset="0"/>
              </a:rPr>
              <a:t>Get-</a:t>
            </a:r>
            <a:r>
              <a:rPr lang="en-US" sz="4600" dirty="0" err="1">
                <a:solidFill>
                  <a:srgbClr val="0000FF"/>
                </a:solidFill>
                <a:latin typeface="Consolas" panose="020B0609020204030204" pitchFamily="49" charset="0"/>
              </a:rPr>
              <a:t>OvfConfiguration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en-US" sz="4600" dirty="0" err="1">
                <a:solidFill>
                  <a:srgbClr val="333333"/>
                </a:solidFill>
                <a:latin typeface="Consolas" panose="020B0609020204030204" pitchFamily="49" charset="0"/>
              </a:rPr>
              <a:t>Ovf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ovaPath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ovfParm.NetworkMapping.None.Value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pg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4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sVApp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8B"/>
                </a:solidFill>
                <a:latin typeface="Consolas" panose="020B0609020204030204" pitchFamily="49" charset="0"/>
              </a:rPr>
              <a:t>@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4600" dirty="0">
                <a:solidFill>
                  <a:srgbClr val="FF4500"/>
                </a:solidFill>
                <a:latin typeface="Consolas" panose="020B0609020204030204" pitchFamily="49" charset="0"/>
              </a:rPr>
              <a:t>Name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4600" dirty="0" err="1">
                <a:solidFill>
                  <a:srgbClr val="8B0000"/>
                </a:solidFill>
                <a:latin typeface="Consolas" panose="020B0609020204030204" pitchFamily="49" charset="0"/>
              </a:rPr>
              <a:t>PhotonVM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4600" dirty="0">
                <a:solidFill>
                  <a:srgbClr val="FF4500"/>
                </a:solidFill>
                <a:latin typeface="Consolas" panose="020B0609020204030204" pitchFamily="49" charset="0"/>
              </a:rPr>
              <a:t>Source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ovaPath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OvfConfiguration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ovfParm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VMHost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esx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4600" dirty="0">
                <a:solidFill>
                  <a:srgbClr val="FF4500"/>
                </a:solidFill>
                <a:latin typeface="Consolas" panose="020B0609020204030204" pitchFamily="49" charset="0"/>
              </a:rPr>
              <a:t>Datastore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>
                <a:solidFill>
                  <a:srgbClr val="FF4500"/>
                </a:solidFill>
                <a:latin typeface="Consolas" panose="020B0609020204030204" pitchFamily="49" charset="0"/>
              </a:rPr>
              <a:t>ds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DiskStorageFormat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sz="4600" dirty="0">
                <a:solidFill>
                  <a:srgbClr val="8B0000"/>
                </a:solidFill>
                <a:latin typeface="Consolas" panose="020B0609020204030204" pitchFamily="49" charset="0"/>
              </a:rPr>
              <a:t>Thin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4600" dirty="0">
                <a:solidFill>
                  <a:srgbClr val="FF4500"/>
                </a:solidFill>
                <a:latin typeface="Consolas" panose="020B0609020204030204" pitchFamily="49" charset="0"/>
              </a:rPr>
              <a:t>Confirm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>
                <a:solidFill>
                  <a:srgbClr val="008080"/>
                </a:solidFill>
                <a:latin typeface="Consolas" panose="020B0609020204030204" pitchFamily="49" charset="0"/>
              </a:rPr>
              <a:t>false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4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vm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FF"/>
                </a:solidFill>
                <a:latin typeface="Consolas" panose="020B0609020204030204" pitchFamily="49" charset="0"/>
              </a:rPr>
              <a:t>Import-</a:t>
            </a:r>
            <a:r>
              <a:rPr lang="en-US" sz="4600" dirty="0" err="1">
                <a:solidFill>
                  <a:srgbClr val="0000FF"/>
                </a:solidFill>
                <a:latin typeface="Consolas" panose="020B0609020204030204" pitchFamily="49" charset="0"/>
              </a:rPr>
              <a:t>VApp</a:t>
            </a:r>
            <a:r>
              <a:rPr lang="en-US" sz="4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46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4600" dirty="0" err="1">
                <a:solidFill>
                  <a:srgbClr val="FF4500"/>
                </a:solidFill>
                <a:latin typeface="Consolas" panose="020B0609020204030204" pitchFamily="49" charset="0"/>
              </a:rPr>
              <a:t>sVApp</a:t>
            </a:r>
            <a:endParaRPr lang="en-US" sz="4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6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4D0E-116D-4EA4-84E4-456174D4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OS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2D7B-AD57-43B1-8FB7-8CB722032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38500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/>
              <a:t>Target not (yet) on network</a:t>
            </a:r>
          </a:p>
          <a:p>
            <a:r>
              <a:rPr lang="en-US" sz="3600" dirty="0"/>
              <a:t>Invoke-</a:t>
            </a:r>
            <a:r>
              <a:rPr lang="en-US" sz="3600" dirty="0" err="1"/>
              <a:t>VMScript</a:t>
            </a:r>
            <a:r>
              <a:rPr lang="en-US" sz="3600" dirty="0"/>
              <a:t> cmdlet</a:t>
            </a:r>
          </a:p>
          <a:p>
            <a:pPr lvl="1"/>
            <a:r>
              <a:rPr lang="en-US" sz="3200" dirty="0"/>
              <a:t>API: </a:t>
            </a:r>
            <a:r>
              <a:rPr lang="en-US" sz="3200" dirty="0" err="1"/>
              <a:t>GuestOperations</a:t>
            </a:r>
            <a:endParaRPr lang="en-US" sz="3200" dirty="0"/>
          </a:p>
          <a:p>
            <a:pPr lvl="1"/>
            <a:r>
              <a:rPr lang="en-US" sz="3200" dirty="0"/>
              <a:t>Requires VMware Tools</a:t>
            </a:r>
          </a:p>
          <a:p>
            <a:pPr lvl="1"/>
            <a:r>
              <a:rPr lang="en-US" sz="3200" dirty="0"/>
              <a:t>Port 902 to ESXi node hosting the VM</a:t>
            </a:r>
          </a:p>
          <a:p>
            <a:pPr lvl="1"/>
            <a:r>
              <a:rPr lang="en-US" sz="3200" dirty="0"/>
              <a:t>Account + privileges in guest OS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E2D35-EC64-4CD1-9921-B5C12086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009900"/>
            <a:ext cx="5847619" cy="3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95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4D0E-116D-4EA4-84E4-456174D4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/>
          <a:lstStyle/>
          <a:p>
            <a:pPr algn="l"/>
            <a:r>
              <a:rPr lang="en-US" dirty="0" err="1"/>
              <a:t>GuestOperations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9A6FD0-82CE-4BC9-82CA-DCEBCD6E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28901"/>
            <a:ext cx="8229600" cy="609600"/>
          </a:xfrm>
        </p:spPr>
        <p:txBody>
          <a:bodyPr/>
          <a:lstStyle/>
          <a:p>
            <a:r>
              <a:rPr lang="en-US" dirty="0"/>
              <a:t>vSphere Web Services API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21096-466F-4109-B84F-7881144E5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92288"/>
            <a:ext cx="14159139" cy="5818412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0454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596</Words>
  <Application>Microsoft Macintosh PowerPoint</Application>
  <PresentationFormat>Custom</PresentationFormat>
  <Paragraphs>219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Dubai Medium</vt:lpstr>
      <vt:lpstr>Arial</vt:lpstr>
      <vt:lpstr>Tahoma</vt:lpstr>
      <vt:lpstr>Consolas</vt:lpstr>
      <vt:lpstr>Calibri Light</vt:lpstr>
      <vt:lpstr>Calibri</vt:lpstr>
      <vt:lpstr>Abadi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Intro</vt:lpstr>
      <vt:lpstr>Linux</vt:lpstr>
      <vt:lpstr>Initial Deployment</vt:lpstr>
      <vt:lpstr>PowerPoint Presentation</vt:lpstr>
      <vt:lpstr>OS Customization</vt:lpstr>
      <vt:lpstr>GuestOperations</vt:lpstr>
      <vt:lpstr>PowerPoint Presentation</vt:lpstr>
      <vt:lpstr>The chicken &amp; the egg</vt:lpstr>
      <vt:lpstr>PowerPoint Presentation</vt:lpstr>
      <vt:lpstr>Linux code &amp; Invoke-VMScript</vt:lpstr>
      <vt:lpstr>PowerPoint Presentation</vt:lpstr>
      <vt:lpstr>Cloud friendly?</vt:lpstr>
      <vt:lpstr>Root password (again)</vt:lpstr>
      <vt:lpstr>Keystrokes (again)</vt:lpstr>
      <vt:lpstr>The PS Core part 1</vt:lpstr>
      <vt:lpstr>The PS Core part 2</vt:lpstr>
      <vt:lpstr>Working alternative</vt:lpstr>
      <vt:lpstr>Deploy VM when needed</vt:lpstr>
      <vt:lpstr>PowerPoint Presentation</vt:lpstr>
      <vt:lpstr>PowerPoint Presentation</vt:lpstr>
      <vt:lpstr>Sample Code</vt:lpstr>
      <vt:lpstr>Sample Output</vt:lpstr>
      <vt:lpstr>Key takeaways</vt:lpstr>
      <vt:lpstr>PowerPoint Presentation</vt:lpstr>
      <vt:lpstr>DO NOT Forget to rate the sessions!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conference asia</dc:title>
  <dc:creator>Prateek Singh</dc:creator>
  <cp:lastModifiedBy>Kyle Ruddy</cp:lastModifiedBy>
  <cp:revision>39</cp:revision>
  <dcterms:created xsi:type="dcterms:W3CDTF">2006-08-16T00:00:00Z</dcterms:created>
  <dcterms:modified xsi:type="dcterms:W3CDTF">2019-09-20T08:02:53Z</dcterms:modified>
  <dc:identifier>DADhJp9RznA</dc:identifier>
</cp:coreProperties>
</file>